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414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0554-A727-4E2C-9779-B0D9B62AF850}" type="datetimeFigureOut">
              <a:rPr lang="de-DE" smtClean="0"/>
              <a:pPr/>
              <a:t>14.05.2019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2BB1-7F0C-4C20-A1D8-1B54B1284EF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74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91F4-3C57-4D07-9518-B060D5BD1827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8" y="6459786"/>
            <a:ext cx="4455027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Fichert - Workshop Fragmentation - Budapest, 14./15.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527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2A56-33FF-418F-8E39-A547BCAEE3A1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7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C6-A58F-4E64-B403-F00870A627AA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762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D714-35D0-47D1-AD54-098529519993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834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94C1-103F-43F7-B43E-3B127B1A9A6F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752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A0CB-E908-409E-B4C8-E0627CEE4FEC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974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271-85BF-4152-AE78-387DF7FE4D71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820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8C3C-A227-496B-87B3-48F98D75B281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824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3F91-8DA6-461F-8A10-A5A74557E9F0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890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1074E6-3BF5-416E-AAAF-9CDEF12F4D35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374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953-7824-41EE-AFF7-C5B268D1914D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258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49378D-6FA8-499C-A3D5-E45170EEE137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452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D5C211-A22F-4CF9-BB47-92599A5215F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07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agekt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57600"/>
            <a:ext cx="7543800" cy="1985112"/>
          </a:xfrm>
        </p:spPr>
        <p:txBody>
          <a:bodyPr>
            <a:normAutofit/>
          </a:bodyPr>
          <a:lstStyle/>
          <a:p>
            <a:r>
              <a:rPr lang="en-US" sz="4800" dirty="0"/>
              <a:t>Effects of fragmentation on route charges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037221"/>
            <a:ext cx="7543800" cy="800379"/>
          </a:xfrm>
        </p:spPr>
        <p:txBody>
          <a:bodyPr/>
          <a:lstStyle/>
          <a:p>
            <a:r>
              <a:rPr lang="en-US" dirty="0"/>
              <a:t>Status quo analysis and potential </a:t>
            </a:r>
            <a:r>
              <a:rPr lang="en-US" dirty="0" smtClean="0"/>
              <a:t>alternatives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4798198"/>
            <a:ext cx="5587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Goran </a:t>
            </a:r>
            <a:r>
              <a:rPr lang="en-GB" sz="16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Pavlovic</a:t>
            </a:r>
            <a:r>
              <a:rPr lang="en-GB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PhD </a:t>
            </a:r>
            <a:r>
              <a:rPr lang="en-GB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student, </a:t>
            </a:r>
            <a:r>
              <a:rPr lang="en-GB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University </a:t>
            </a:r>
            <a:r>
              <a:rPr lang="en-GB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GB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Belgrade, Serbia</a:t>
            </a:r>
            <a:endParaRPr lang="en-GB" sz="1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16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Prof.</a:t>
            </a:r>
            <a:r>
              <a:rPr lang="en-GB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6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Dr.</a:t>
            </a:r>
            <a:r>
              <a:rPr lang="en-GB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Frank Fichert </a:t>
            </a:r>
            <a:r>
              <a:rPr lang="en-GB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Worms University </a:t>
            </a:r>
            <a:r>
              <a:rPr lang="en-US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Applied Sciences, Germany</a:t>
            </a:r>
            <a:endParaRPr lang="en-GB" sz="1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2174" y="5637054"/>
            <a:ext cx="4498975" cy="36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ochschule Worms - University of Applied Sciences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083" t="25641" r="3571" b="25000"/>
          <a:stretch>
            <a:fillRect/>
          </a:stretch>
        </p:blipFill>
        <p:spPr bwMode="auto">
          <a:xfrm>
            <a:off x="5701664" y="5476240"/>
            <a:ext cx="1594485" cy="68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833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airport-pairs with high APVI values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881" y="1846264"/>
            <a:ext cx="6508800" cy="4090682"/>
          </a:xfrm>
        </p:spPr>
      </p:pic>
      <p:sp>
        <p:nvSpPr>
          <p:cNvPr id="3" name="TextBox 2"/>
          <p:cNvSpPr txBox="1"/>
          <p:nvPr/>
        </p:nvSpPr>
        <p:spPr>
          <a:xfrm>
            <a:off x="822960" y="2215376"/>
            <a:ext cx="22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Outliers: APVI &gt; 5 EUR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26039" y="2870616"/>
            <a:ext cx="1395757" cy="10209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0734" y="3350302"/>
            <a:ext cx="697043" cy="16039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8143" y="3297836"/>
            <a:ext cx="2508" cy="14690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52472" y="4032354"/>
            <a:ext cx="792809" cy="6220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651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APVI vs number of charging zones crossed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961" y="2014653"/>
            <a:ext cx="4200293" cy="24501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" y="2014653"/>
            <a:ext cx="3473607" cy="1984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210" y="4742116"/>
            <a:ext cx="738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APVI increases with the route distance and number of (potential) charging zones crossed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6010" y="1910575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41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APVI vs major flows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818" y="2028822"/>
            <a:ext cx="6400813" cy="3657607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508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charging scheme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90954" y="2203938"/>
            <a:ext cx="26494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Charging based on </a:t>
            </a:r>
            <a:br>
              <a:rPr lang="en-US" dirty="0" smtClean="0"/>
            </a:br>
            <a:r>
              <a:rPr lang="en-US" dirty="0" smtClean="0"/>
              <a:t>filed flight plan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32554" y="2215662"/>
            <a:ext cx="264941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Charging based on </a:t>
            </a:r>
            <a:br>
              <a:rPr lang="en-US" dirty="0" smtClean="0"/>
            </a:br>
            <a:r>
              <a:rPr lang="en-US" dirty="0" smtClean="0"/>
              <a:t>actual route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902678" y="3481746"/>
            <a:ext cx="264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ANSP specific unit rates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744278" y="3493470"/>
            <a:ext cx="264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 unit rate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90954" y="4407877"/>
            <a:ext cx="750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scheme: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Incentives to file longer routes to avoid zones with high unit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Options for ‚gaming‘ (intention to deviate from filed flight plan)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365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charging scheme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90954" y="2203938"/>
            <a:ext cx="26494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Charging based on </a:t>
            </a:r>
            <a:br>
              <a:rPr lang="en-US" dirty="0" smtClean="0"/>
            </a:br>
            <a:r>
              <a:rPr lang="en-US" dirty="0" smtClean="0"/>
              <a:t>filed flight plan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32554" y="2215662"/>
            <a:ext cx="26494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Charging based on </a:t>
            </a:r>
            <a:br>
              <a:rPr lang="en-US" dirty="0" smtClean="0"/>
            </a:br>
            <a:r>
              <a:rPr lang="en-US" dirty="0" smtClean="0"/>
              <a:t>actual route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902678" y="3481746"/>
            <a:ext cx="264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ANSP specific unit rates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744278" y="3493470"/>
            <a:ext cx="264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 unit rate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90954" y="4407877"/>
            <a:ext cx="7502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Different unit rates  based on actual route: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No more options </a:t>
            </a:r>
            <a:r>
              <a:rPr lang="en-US" dirty="0">
                <a:solidFill>
                  <a:srgbClr val="00B050"/>
                </a:solidFill>
              </a:rPr>
              <a:t>for ‚gaming‘ </a:t>
            </a:r>
            <a:r>
              <a:rPr lang="en-US" dirty="0" smtClean="0">
                <a:solidFill>
                  <a:srgbClr val="00B050"/>
                </a:solidFill>
              </a:rPr>
              <a:t> / better predictability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More complicated administration (airline accounting)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Incentives to fly  longer routes to avoid zones with high unit rates remain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257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charging scheme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90954" y="2203938"/>
            <a:ext cx="26494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Charging based on </a:t>
            </a:r>
            <a:br>
              <a:rPr lang="en-US" dirty="0" smtClean="0"/>
            </a:br>
            <a:r>
              <a:rPr lang="en-US" dirty="0" smtClean="0"/>
              <a:t>filed flight plan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32554" y="2215662"/>
            <a:ext cx="26494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Charging based on </a:t>
            </a:r>
            <a:br>
              <a:rPr lang="en-US" dirty="0" smtClean="0"/>
            </a:br>
            <a:r>
              <a:rPr lang="en-US" dirty="0" smtClean="0"/>
              <a:t>actual route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902678" y="3481746"/>
            <a:ext cx="264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ANSP specific unit rates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744278" y="3493470"/>
            <a:ext cx="264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 unit rate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90954" y="4407877"/>
            <a:ext cx="7502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Uniform unit rate: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No incentives to file/fly longer routes to avoid zones with high unit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Charges do not reflect different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“Redistribution” of revenue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Costs for operating flights in different European regions change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5838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charging scheme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890954" y="2086723"/>
            <a:ext cx="75027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Airport pair charges: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Fixed charge for each airport-pair (only MTOW dependent)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incentive to fly longer routes in order to save charges</a:t>
            </a:r>
            <a:br>
              <a:rPr lang="en-US" dirty="0" smtClean="0"/>
            </a:br>
            <a:r>
              <a:rPr lang="en-US" dirty="0" smtClean="0"/>
              <a:t>(but maybe other reasons, e.g. weather)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incentive to file flight plans not in line with airlines’ preferences</a:t>
            </a:r>
            <a:br>
              <a:rPr lang="en-US" dirty="0" smtClean="0"/>
            </a:br>
            <a:r>
              <a:rPr lang="en-US" dirty="0" smtClean="0"/>
              <a:t>(but maybe other reasons, e.g. regulations)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question: How should the airport-pair charge be determined?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Weighted average of ANSPs’ unit rates, in order to allocate revenue based on cost as well as use of service provision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549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charging scheme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854126" y="2086723"/>
            <a:ext cx="7502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Airport pair charges: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options for weights: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Shortest (plannable) route (A)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commonly used route (B)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 of actually used routes (</a:t>
            </a:r>
            <a:r>
              <a:rPr lang="el-GR" dirty="0" smtClean="0"/>
              <a:t>α</a:t>
            </a:r>
            <a:r>
              <a:rPr lang="de-DE" dirty="0" smtClean="0"/>
              <a:t>1*A +</a:t>
            </a:r>
            <a:r>
              <a:rPr lang="el-GR" dirty="0"/>
              <a:t> </a:t>
            </a:r>
            <a:r>
              <a:rPr lang="el-GR" dirty="0" smtClean="0"/>
              <a:t>α</a:t>
            </a:r>
            <a:r>
              <a:rPr lang="de-DE" dirty="0" smtClean="0"/>
              <a:t>2*B + </a:t>
            </a:r>
            <a:r>
              <a:rPr lang="el-GR" dirty="0" smtClean="0"/>
              <a:t>α</a:t>
            </a:r>
            <a:r>
              <a:rPr lang="de-DE" dirty="0" smtClean="0"/>
              <a:t>3*C) – APUR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APUR </a:t>
            </a:r>
            <a:r>
              <a:rPr lang="en-US" dirty="0" smtClean="0"/>
              <a:t>enables cost related revenues, similar to current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traffic pattern might change (compared to status quo), </a:t>
            </a:r>
            <a:br>
              <a:rPr lang="en-US" dirty="0" smtClean="0"/>
            </a:br>
            <a:r>
              <a:rPr lang="en-US" dirty="0" smtClean="0"/>
              <a:t>since no more route choices determined by different unit rates</a:t>
            </a:r>
          </a:p>
        </p:txBody>
      </p:sp>
      <p:sp>
        <p:nvSpPr>
          <p:cNvPr id="3" name="Rechteck 2"/>
          <p:cNvSpPr/>
          <p:nvPr/>
        </p:nvSpPr>
        <p:spPr>
          <a:xfrm>
            <a:off x="1899138" y="2497020"/>
            <a:ext cx="1617785" cy="1172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516923" y="2497020"/>
            <a:ext cx="144193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516923" y="3259020"/>
            <a:ext cx="2192215" cy="4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958862" y="2497020"/>
            <a:ext cx="2262553" cy="76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709138" y="3259020"/>
            <a:ext cx="1512277" cy="4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2708030" y="3083174"/>
            <a:ext cx="37572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ihandform 11"/>
          <p:cNvSpPr/>
          <p:nvPr/>
        </p:nvSpPr>
        <p:spPr>
          <a:xfrm>
            <a:off x="2731477" y="2744931"/>
            <a:ext cx="3748038" cy="330919"/>
          </a:xfrm>
          <a:custGeom>
            <a:avLst/>
            <a:gdLst>
              <a:gd name="connsiteX0" fmla="*/ 0 w 3748038"/>
              <a:gd name="connsiteY0" fmla="*/ 314792 h 330919"/>
              <a:gd name="connsiteX1" fmla="*/ 808892 w 3748038"/>
              <a:gd name="connsiteY1" fmla="*/ 56884 h 330919"/>
              <a:gd name="connsiteX2" fmla="*/ 3094892 w 3748038"/>
              <a:gd name="connsiteY2" fmla="*/ 21715 h 330919"/>
              <a:gd name="connsiteX3" fmla="*/ 3727938 w 3748038"/>
              <a:gd name="connsiteY3" fmla="*/ 326515 h 330919"/>
              <a:gd name="connsiteX4" fmla="*/ 3528646 w 3748038"/>
              <a:gd name="connsiteY4" fmla="*/ 174115 h 3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038" h="330919">
                <a:moveTo>
                  <a:pt x="0" y="314792"/>
                </a:moveTo>
                <a:cubicBezTo>
                  <a:pt x="146538" y="210261"/>
                  <a:pt x="293077" y="105730"/>
                  <a:pt x="808892" y="56884"/>
                </a:cubicBezTo>
                <a:cubicBezTo>
                  <a:pt x="1324707" y="8038"/>
                  <a:pt x="2608384" y="-23224"/>
                  <a:pt x="3094892" y="21715"/>
                </a:cubicBezTo>
                <a:cubicBezTo>
                  <a:pt x="3581400" y="66653"/>
                  <a:pt x="3655646" y="301115"/>
                  <a:pt x="3727938" y="326515"/>
                </a:cubicBezTo>
                <a:cubicBezTo>
                  <a:pt x="3800230" y="351915"/>
                  <a:pt x="3664438" y="263015"/>
                  <a:pt x="3528646" y="174115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2731477" y="3071446"/>
            <a:ext cx="3727938" cy="341707"/>
          </a:xfrm>
          <a:custGeom>
            <a:avLst/>
            <a:gdLst>
              <a:gd name="connsiteX0" fmla="*/ 0 w 3727938"/>
              <a:gd name="connsiteY0" fmla="*/ 35169 h 341707"/>
              <a:gd name="connsiteX1" fmla="*/ 937846 w 3727938"/>
              <a:gd name="connsiteY1" fmla="*/ 339969 h 341707"/>
              <a:gd name="connsiteX2" fmla="*/ 3212123 w 3727938"/>
              <a:gd name="connsiteY2" fmla="*/ 152400 h 341707"/>
              <a:gd name="connsiteX3" fmla="*/ 3727938 w 3727938"/>
              <a:gd name="connsiteY3" fmla="*/ 0 h 34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938" h="341707">
                <a:moveTo>
                  <a:pt x="0" y="35169"/>
                </a:moveTo>
                <a:cubicBezTo>
                  <a:pt x="201246" y="177800"/>
                  <a:pt x="402492" y="320431"/>
                  <a:pt x="937846" y="339969"/>
                </a:cubicBezTo>
                <a:cubicBezTo>
                  <a:pt x="1473200" y="359508"/>
                  <a:pt x="2747108" y="209062"/>
                  <a:pt x="3212123" y="152400"/>
                </a:cubicBezTo>
                <a:cubicBezTo>
                  <a:pt x="3677138" y="95738"/>
                  <a:pt x="3702538" y="47869"/>
                  <a:pt x="3727938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>
            <a:stCxn id="14" idx="2"/>
          </p:cNvCxnSpPr>
          <p:nvPr/>
        </p:nvCxnSpPr>
        <p:spPr>
          <a:xfrm>
            <a:off x="5943600" y="3223846"/>
            <a:ext cx="1746738" cy="445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772400" y="3552092"/>
            <a:ext cx="4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5861538" y="2086724"/>
            <a:ext cx="1524000" cy="658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502769" y="1875692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5591908" y="2878020"/>
            <a:ext cx="2098430" cy="19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655169" y="2708026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2555632" y="2974733"/>
            <a:ext cx="281354" cy="2491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342162" y="2974734"/>
            <a:ext cx="281354" cy="2491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843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Empirical analysis shows large variations in average unit rates on an </a:t>
            </a:r>
            <a:br>
              <a:rPr lang="en-GB" dirty="0" smtClean="0"/>
            </a:br>
            <a:r>
              <a:rPr lang="en-GB" dirty="0" smtClean="0"/>
              <a:t> airport pair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Not surprisingly, largest variations can be observed in regions with large </a:t>
            </a:r>
            <a:br>
              <a:rPr lang="en-GB" dirty="0" smtClean="0"/>
            </a:br>
            <a:r>
              <a:rPr lang="en-GB" dirty="0" smtClean="0"/>
              <a:t> differences between neighbouring ANSPs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APUR might also serve as a weighting base for airport pair charges, </a:t>
            </a:r>
            <a:br>
              <a:rPr lang="en-GB" dirty="0" smtClean="0"/>
            </a:br>
            <a:r>
              <a:rPr lang="en-GB" dirty="0" smtClean="0"/>
              <a:t> avoiding disadvantage of choosing just one route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Future research: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Extend period for analysis (one year instead of two months)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Compare several years </a:t>
            </a:r>
            <a:br>
              <a:rPr lang="en-GB" dirty="0" smtClean="0"/>
            </a:br>
            <a:r>
              <a:rPr lang="en-GB" dirty="0" smtClean="0"/>
              <a:t>(including analysis of  APVI due to changing unit rates)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17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485" y="2315429"/>
            <a:ext cx="7543800" cy="1450757"/>
          </a:xfrm>
        </p:spPr>
        <p:txBody>
          <a:bodyPr/>
          <a:lstStyle/>
          <a:p>
            <a:r>
              <a:rPr lang="en-GB" dirty="0" smtClean="0"/>
              <a:t>Thank you very much for your attention!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206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7800" indent="-177800" algn="just">
              <a:buFont typeface="Calibri" panose="020F0502020204030204" pitchFamily="34" charset="0"/>
              <a:buChar char="•"/>
            </a:pPr>
            <a:r>
              <a:rPr lang="en-GB" sz="1800" dirty="0" smtClean="0"/>
              <a:t>Current Central Route Charges Office (CRCO) </a:t>
            </a:r>
            <a:r>
              <a:rPr lang="en-GB" sz="1800" dirty="0"/>
              <a:t>route charging scheme – negative effect of aircraft taking </a:t>
            </a:r>
            <a:r>
              <a:rPr lang="en-GB" sz="1800" dirty="0" smtClean="0"/>
              <a:t>(or at least filing) detours </a:t>
            </a:r>
            <a:r>
              <a:rPr lang="en-GB" sz="1800" dirty="0"/>
              <a:t>around charging zones with higher unit rates </a:t>
            </a:r>
            <a:r>
              <a:rPr lang="en-GB" sz="1800" dirty="0" smtClean="0"/>
              <a:t>(Delgado</a:t>
            </a:r>
            <a:r>
              <a:rPr lang="en-GB" sz="1800" dirty="0"/>
              <a:t>, 2015</a:t>
            </a:r>
            <a:r>
              <a:rPr lang="en-GB" sz="1800" dirty="0" smtClean="0"/>
              <a:t>).</a:t>
            </a:r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800" b="1" dirty="0" smtClean="0"/>
              <a:t>	Policy </a:t>
            </a:r>
            <a:r>
              <a:rPr lang="en-GB" sz="1800" b="1" dirty="0"/>
              <a:t>negatively impacting operations!</a:t>
            </a:r>
            <a:r>
              <a:rPr lang="en-GB" sz="1800" dirty="0"/>
              <a:t> 	</a:t>
            </a:r>
          </a:p>
          <a:p>
            <a:pPr marL="0" indent="0" algn="ctr">
              <a:buNone/>
            </a:pPr>
            <a:r>
              <a:rPr lang="en-GB" sz="1800" dirty="0"/>
              <a:t>Fuel </a:t>
            </a:r>
            <a:r>
              <a:rPr lang="en-GB" sz="1800" dirty="0" smtClean="0"/>
              <a:t>    </a:t>
            </a:r>
            <a:r>
              <a:rPr lang="en-GB" sz="1800" dirty="0"/>
              <a:t>, CO</a:t>
            </a:r>
            <a:r>
              <a:rPr lang="en-GB" sz="1800" baseline="-25000" dirty="0"/>
              <a:t>2</a:t>
            </a:r>
            <a:r>
              <a:rPr lang="en-GB" sz="1800" dirty="0"/>
              <a:t>    , traffic shifts etc</a:t>
            </a:r>
            <a:r>
              <a:rPr lang="en-GB" sz="1800" dirty="0" smtClean="0"/>
              <a:t>.</a:t>
            </a:r>
            <a:endParaRPr lang="en-GB" sz="1800" dirty="0"/>
          </a:p>
          <a:p>
            <a:pPr marL="177800" indent="-177800" algn="just">
              <a:buFont typeface="Calibri" panose="020F0502020204030204" pitchFamily="34" charset="0"/>
              <a:buChar char="•"/>
            </a:pPr>
            <a:endParaRPr lang="en-GB" sz="1800" dirty="0" smtClean="0"/>
          </a:p>
          <a:p>
            <a:pPr marL="268288" indent="-268288" algn="just">
              <a:buFont typeface="Calibri" panose="020F0502020204030204" pitchFamily="34" charset="0"/>
              <a:buChar char="•"/>
            </a:pPr>
            <a:r>
              <a:rPr lang="en-GB" sz="1800" dirty="0" smtClean="0"/>
              <a:t>Ongoing </a:t>
            </a:r>
            <a:r>
              <a:rPr lang="en-GB" sz="1800" dirty="0"/>
              <a:t>discussions on innovative charging and pricing </a:t>
            </a:r>
            <a:r>
              <a:rPr lang="en-GB" sz="1800" dirty="0" smtClean="0"/>
              <a:t>mechanisms: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marL="578358" lvl="1" indent="-285750" algn="just">
              <a:buFont typeface="Courier New" panose="02070309020205020404" pitchFamily="49" charset="0"/>
              <a:buChar char="o"/>
            </a:pPr>
            <a:r>
              <a:rPr lang="en-GB" dirty="0" smtClean="0"/>
              <a:t>Airport-pair charging: e.g., FRIDAY, Verbeek, 2015</a:t>
            </a:r>
          </a:p>
          <a:p>
            <a:pPr marL="578358" lvl="1" indent="-285750" algn="just">
              <a:buFont typeface="Courier New" panose="02070309020205020404" pitchFamily="49" charset="0"/>
              <a:buChar char="o"/>
            </a:pPr>
            <a:r>
              <a:rPr lang="en-GB" dirty="0" smtClean="0"/>
              <a:t>Uniform (common) route charge: </a:t>
            </a:r>
            <a:r>
              <a:rPr lang="en-US" dirty="0" smtClean="0"/>
              <a:t>Wise </a:t>
            </a:r>
            <a:r>
              <a:rPr lang="en-US" dirty="0"/>
              <a:t>Persons Group Report on the future of SES</a:t>
            </a:r>
            <a:r>
              <a:rPr lang="en-GB" dirty="0" smtClean="0"/>
              <a:t>, April 2019</a:t>
            </a:r>
          </a:p>
          <a:p>
            <a:pPr marL="0" indent="0" algn="just">
              <a:buNone/>
            </a:pPr>
            <a:endParaRPr lang="en-GB" sz="1800" b="1" baseline="-25000" dirty="0"/>
          </a:p>
          <a:p>
            <a:pPr marL="0" indent="0" algn="just">
              <a:buNone/>
            </a:pPr>
            <a:r>
              <a:rPr lang="en-GB" sz="1800" b="1" dirty="0" smtClean="0"/>
              <a:t>	</a:t>
            </a:r>
          </a:p>
          <a:p>
            <a:pPr marL="0" indent="0" algn="ctr">
              <a:buNone/>
            </a:pPr>
            <a:endParaRPr lang="en-GB" sz="1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Up Arrow 3"/>
          <p:cNvSpPr/>
          <p:nvPr/>
        </p:nvSpPr>
        <p:spPr>
          <a:xfrm>
            <a:off x="3601042" y="3675800"/>
            <a:ext cx="116732" cy="152746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300095" y="3675800"/>
            <a:ext cx="116732" cy="152746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753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</a:t>
            </a:r>
            <a:r>
              <a:rPr lang="en-US" dirty="0" smtClean="0"/>
              <a:t>date!</a:t>
            </a:r>
            <a:br>
              <a:rPr lang="en-US" dirty="0" smtClean="0"/>
            </a:br>
            <a:r>
              <a:rPr lang="en-US" sz="4000" dirty="0" smtClean="0"/>
              <a:t>Engage </a:t>
            </a:r>
            <a:r>
              <a:rPr lang="en-US" sz="4000" dirty="0" smtClean="0"/>
              <a:t>SESAR KTN Summer </a:t>
            </a:r>
            <a:r>
              <a:rPr lang="en-US" sz="4000" dirty="0" smtClean="0"/>
              <a:t>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Summer </a:t>
            </a:r>
            <a:r>
              <a:rPr lang="en-US" dirty="0" smtClean="0"/>
              <a:t>schools will include sessions on research methodologies as well as tutorials on key ATM concepts and challenges, including case studies and presentations of prominent SESAR exploratory research projects.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A </a:t>
            </a:r>
            <a:r>
              <a:rPr lang="en-US" dirty="0" smtClean="0"/>
              <a:t>number of student travel bursaries are available to support student attendance.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Belgrade</a:t>
            </a:r>
            <a:r>
              <a:rPr lang="en-US" dirty="0" smtClean="0"/>
              <a:t>, 9-13 September </a:t>
            </a:r>
            <a:r>
              <a:rPr lang="en-US" dirty="0" smtClean="0"/>
              <a:t>2019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More </a:t>
            </a:r>
            <a:r>
              <a:rPr lang="en-US" dirty="0" smtClean="0"/>
              <a:t>info shortly on: </a:t>
            </a:r>
            <a:r>
              <a:rPr lang="en-US" dirty="0" smtClean="0">
                <a:hlinkClick r:id="rId2"/>
              </a:rPr>
              <a:t>www.engagektn.com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Pavlovic / Fichert - Workshop Fragmentation - Budapest, 14./15. May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route charging system in Europe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351" y="1885336"/>
            <a:ext cx="3650434" cy="2575859"/>
          </a:xfrm>
        </p:spPr>
      </p:pic>
      <p:sp>
        <p:nvSpPr>
          <p:cNvPr id="6" name="TextBox 5"/>
          <p:cNvSpPr txBox="1"/>
          <p:nvPr/>
        </p:nvSpPr>
        <p:spPr>
          <a:xfrm>
            <a:off x="876989" y="2138399"/>
            <a:ext cx="42717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EUROCONTROL CRCO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Charging</a:t>
            </a:r>
            <a:r>
              <a:rPr lang="en-GB" sz="2000" dirty="0" smtClean="0"/>
              <a:t> zones (CZ) with corresponding unit rates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Three basic elements: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Unit rate for each CZ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Distance factor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Aircraft Weight Factor</a:t>
            </a:r>
          </a:p>
          <a:p>
            <a:pPr lvl="1">
              <a:buClr>
                <a:schemeClr val="accent1"/>
              </a:buClr>
            </a:pPr>
            <a:endParaRPr lang="en-GB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Unit rate =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51917" y="4291169"/>
            <a:ext cx="1457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*Data from June 2016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542478" y="4772722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orecast cost base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42478" y="5077522"/>
            <a:ext cx="186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2" y="5077522"/>
            <a:ext cx="21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orecast service units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>
            <a:off x="4051610" y="4051610"/>
            <a:ext cx="275063" cy="557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305210" y="4199585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service unit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0350" y="4554302"/>
            <a:ext cx="33182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Unit rates vary in space, but also in time: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Changes in traffic flows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Changes in cost base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Changes </a:t>
            </a:r>
            <a:r>
              <a:rPr lang="en-GB" sz="2000" dirty="0"/>
              <a:t>in exchange rates</a:t>
            </a:r>
            <a:endParaRPr lang="en-GB" sz="2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68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airport-pair charging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59" y="3737767"/>
            <a:ext cx="3589208" cy="1670617"/>
          </a:xfrm>
        </p:spPr>
        <p:txBody>
          <a:bodyPr>
            <a:normAutofit fontScale="85000" lnSpcReduction="20000"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Factors affecting route choice:</a:t>
            </a:r>
          </a:p>
          <a:p>
            <a:pPr marL="0" indent="0" algn="just">
              <a:buNone/>
            </a:pPr>
            <a:endParaRPr lang="en-GB" dirty="0" smtClean="0"/>
          </a:p>
          <a:p>
            <a:pPr marL="470408" lvl="1" indent="-177800" algn="just">
              <a:buFont typeface="Arial" panose="020B0604020202020204" pitchFamily="34" charset="0"/>
              <a:buChar char="•"/>
            </a:pPr>
            <a:r>
              <a:rPr lang="en-GB" i="1" dirty="0" smtClean="0"/>
              <a:t>Internal:</a:t>
            </a:r>
            <a:r>
              <a:rPr lang="en-GB" dirty="0" smtClean="0"/>
              <a:t> A/C type, Cost Index, flight planning practices etc.</a:t>
            </a:r>
          </a:p>
          <a:p>
            <a:pPr marL="470408" lvl="1" indent="-177800" algn="just">
              <a:buFont typeface="Arial" panose="020B0604020202020204" pitchFamily="34" charset="0"/>
              <a:buChar char="•"/>
            </a:pPr>
            <a:r>
              <a:rPr lang="en-GB" i="1" dirty="0" smtClean="0"/>
              <a:t>External:</a:t>
            </a:r>
            <a:r>
              <a:rPr lang="en-GB" dirty="0" smtClean="0"/>
              <a:t> weather, congestion, fuel price, route network structure and availability, </a:t>
            </a:r>
            <a:r>
              <a:rPr lang="en-GB" b="1" dirty="0" smtClean="0"/>
              <a:t>route charges system </a:t>
            </a:r>
            <a:r>
              <a:rPr lang="en-GB" dirty="0" smtClean="0"/>
              <a:t>etc.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 descr="elipse.PNG"/>
          <p:cNvPicPr/>
          <p:nvPr/>
        </p:nvPicPr>
        <p:blipFill rotWithShape="1">
          <a:blip r:embed="rId2" cstate="print"/>
          <a:srcRect b="4710"/>
          <a:stretch/>
        </p:blipFill>
        <p:spPr>
          <a:xfrm>
            <a:off x="4899684" y="3369821"/>
            <a:ext cx="3857742" cy="24065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75359" y="1998134"/>
            <a:ext cx="7543801" cy="16706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dirty="0" smtClean="0"/>
              <a:t>How to define an airport-pair charge in order to recover the costs of individual Air Navigation Service Providers (ANSPs) involved in service provision for a particular airport-pair, given the uncertainty in the demand distribution over the network?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dirty="0" smtClean="0"/>
              <a:t>Cost-relatedness principle!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1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Estimating </a:t>
            </a:r>
            <a:r>
              <a:rPr lang="en-US" dirty="0"/>
              <a:t>route charge variability on an airport‐pair </a:t>
            </a:r>
            <a:r>
              <a:rPr lang="en-US" dirty="0" smtClean="0"/>
              <a:t>level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2960" y="1920075"/>
            <a:ext cx="7543799" cy="387112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dirty="0" smtClean="0"/>
              <a:t>Airport-Pair Unit </a:t>
            </a:r>
            <a:r>
              <a:rPr lang="en-GB" dirty="0"/>
              <a:t>R</a:t>
            </a:r>
            <a:r>
              <a:rPr lang="en-GB" dirty="0" smtClean="0"/>
              <a:t>ate (APUR) - </a:t>
            </a:r>
            <a:r>
              <a:rPr lang="en-US" dirty="0" smtClean="0"/>
              <a:t>the </a:t>
            </a:r>
            <a:r>
              <a:rPr lang="en-US" dirty="0"/>
              <a:t>unit cost of ANS provision for accommodating traffic demand on a given </a:t>
            </a:r>
            <a:r>
              <a:rPr lang="en-US" dirty="0" smtClean="0"/>
              <a:t>airport-pair: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dirty="0" smtClean="0"/>
              <a:t>Airport-Pair </a:t>
            </a:r>
            <a:r>
              <a:rPr lang="en-US" dirty="0"/>
              <a:t>V</a:t>
            </a:r>
            <a:r>
              <a:rPr lang="en-US" dirty="0" smtClean="0"/>
              <a:t>ariability Indicator (APVI):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APVI = standard deviation (APUR)*</a:t>
            </a:r>
          </a:p>
          <a:p>
            <a:pPr marL="0" indent="0" algn="r">
              <a:buNone/>
            </a:pPr>
            <a:r>
              <a:rPr lang="en-US" sz="1100" dirty="0" smtClean="0"/>
              <a:t>*across the daily/weekly/monthly or even yearly APUR values</a:t>
            </a:r>
            <a:endParaRPr lang="en-GB" sz="1100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Content Placeholder 3" descr="formul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202" y="2623386"/>
            <a:ext cx="3236852" cy="150660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76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ATM fragmentation -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Timeframe: 61 summer days (June and July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Geographical scope: flights within, to/from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Trajectory </a:t>
            </a:r>
            <a:r>
              <a:rPr lang="en-US" dirty="0"/>
              <a:t>type: last-filed flight plan trajectories (</a:t>
            </a:r>
            <a:r>
              <a:rPr lang="en-US" dirty="0" err="1"/>
              <a:t>Eurocontrol</a:t>
            </a:r>
            <a:r>
              <a:rPr lang="en-US" dirty="0"/>
              <a:t> DDR service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traffic: </a:t>
            </a:r>
            <a:r>
              <a:rPr lang="en-US" dirty="0"/>
              <a:t>1,999,713 flights </a:t>
            </a:r>
            <a:r>
              <a:rPr lang="en-US" dirty="0" smtClean="0"/>
              <a:t>and ca. </a:t>
            </a:r>
            <a:r>
              <a:rPr lang="en-US" dirty="0"/>
              <a:t>79,000 airport-pairs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Filter: airport-pairs with &gt;= 10 days of </a:t>
            </a:r>
            <a:r>
              <a:rPr lang="en-US" dirty="0" smtClean="0"/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dataset: 1,768,992 </a:t>
            </a:r>
            <a:r>
              <a:rPr lang="en-US" dirty="0"/>
              <a:t>flights and 20,677 airport-pairs </a:t>
            </a:r>
            <a:r>
              <a:rPr lang="en-US" dirty="0" smtClean="0"/>
              <a:t> - 88</a:t>
            </a:r>
            <a:r>
              <a:rPr lang="en-US" dirty="0"/>
              <a:t>% of the initial traffic demand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Directions considered separately (A-B ≠ B-A)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APVI calculated as a standard deviation over the daily APUR values!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094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charging zones overflown per flight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379" y="2109819"/>
            <a:ext cx="5498595" cy="2749296"/>
          </a:xfrm>
        </p:spPr>
      </p:pic>
      <p:sp>
        <p:nvSpPr>
          <p:cNvPr id="5" name="TextBox 4"/>
          <p:cNvSpPr txBox="1"/>
          <p:nvPr/>
        </p:nvSpPr>
        <p:spPr>
          <a:xfrm>
            <a:off x="1543415" y="5141235"/>
            <a:ext cx="662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portion of flights stay within 3 charging zones (≈62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143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APVI values for Intra-European pairs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506" y="2326888"/>
            <a:ext cx="6772126" cy="2902340"/>
          </a:xfrm>
        </p:spPr>
      </p:pic>
      <p:sp>
        <p:nvSpPr>
          <p:cNvPr id="5" name="TextBox 4"/>
          <p:cNvSpPr txBox="1"/>
          <p:nvPr/>
        </p:nvSpPr>
        <p:spPr>
          <a:xfrm>
            <a:off x="1513679" y="5418645"/>
            <a:ext cx="574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*Each dot in the plot corresponds to one airport-pair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267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geographical distribution of APVI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281" y="1846264"/>
            <a:ext cx="6508443" cy="3930068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C211-A22F-4CF9-BB47-92599A5215F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4523265" cy="365125"/>
          </a:xfrm>
        </p:spPr>
        <p:txBody>
          <a:bodyPr/>
          <a:lstStyle/>
          <a:p>
            <a:r>
              <a:rPr lang="en-US" dirty="0" err="1" smtClean="0"/>
              <a:t>Pavlovic</a:t>
            </a:r>
            <a:r>
              <a:rPr lang="en-US" dirty="0" smtClean="0"/>
              <a:t> / </a:t>
            </a:r>
            <a:r>
              <a:rPr lang="en-US" dirty="0" err="1" smtClean="0"/>
              <a:t>Fichert</a:t>
            </a:r>
            <a:r>
              <a:rPr lang="en-US" dirty="0" smtClean="0"/>
              <a:t> - Workshop Fragmentation - Budapest, 14/15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07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54FCBDE7C6B4086A79A630B91AC81" ma:contentTypeVersion="" ma:contentTypeDescription="Create a new document." ma:contentTypeScope="" ma:versionID="eb1ca4a7c59f982da92b3bc5cb6e6e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38D69B-CBA8-4662-8995-C562A7B954B4}"/>
</file>

<file path=customXml/itemProps2.xml><?xml version="1.0" encoding="utf-8"?>
<ds:datastoreItem xmlns:ds="http://schemas.openxmlformats.org/officeDocument/2006/customXml" ds:itemID="{37DF371C-5B8D-4524-82D4-53E4B096E5E3}"/>
</file>

<file path=customXml/itemProps3.xml><?xml version="1.0" encoding="utf-8"?>
<ds:datastoreItem xmlns:ds="http://schemas.openxmlformats.org/officeDocument/2006/customXml" ds:itemID="{F330B7A7-5937-4363-B2E8-F382A673D3A2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998</Words>
  <Application>Microsoft Office PowerPoint</Application>
  <PresentationFormat>On-screen Show (4:3)</PresentationFormat>
  <Paragraphs>183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Effects of fragmentation on route charges</vt:lpstr>
      <vt:lpstr>Background and motivation</vt:lpstr>
      <vt:lpstr>Current route charging system in Europe</vt:lpstr>
      <vt:lpstr>Challenges of airport-pair charging</vt:lpstr>
      <vt:lpstr>Estimating route charge variability on an airport‐pair level</vt:lpstr>
      <vt:lpstr>Impact of ATM fragmentation - analysis</vt:lpstr>
      <vt:lpstr>Results – charging zones overflown per flight</vt:lpstr>
      <vt:lpstr>Results – APVI values for Intra-European pairs</vt:lpstr>
      <vt:lpstr>Results – geographical distribution of APVI</vt:lpstr>
      <vt:lpstr>Results - airport-pairs with high APVI values</vt:lpstr>
      <vt:lpstr>Results – APVI vs number of charging zones crossed</vt:lpstr>
      <vt:lpstr>Results – APVI vs major flows</vt:lpstr>
      <vt:lpstr>Options for charging scheme</vt:lpstr>
      <vt:lpstr>Options for charging scheme</vt:lpstr>
      <vt:lpstr>Options for charging scheme</vt:lpstr>
      <vt:lpstr>Options for charging scheme</vt:lpstr>
      <vt:lpstr>Options for charging scheme</vt:lpstr>
      <vt:lpstr>Summary and way forward</vt:lpstr>
      <vt:lpstr>Thank you very much for your attention!</vt:lpstr>
      <vt:lpstr>Save the date! Engage SESAR KTN Summer School</vt:lpstr>
    </vt:vector>
  </TitlesOfParts>
  <Company>EUROCONTROL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fragmentation on route charges</dc:title>
  <dc:creator>PAVLOVIC Goran</dc:creator>
  <cp:lastModifiedBy>Goran Pavlovic</cp:lastModifiedBy>
  <cp:revision>47</cp:revision>
  <dcterms:created xsi:type="dcterms:W3CDTF">2019-04-26T09:10:37Z</dcterms:created>
  <dcterms:modified xsi:type="dcterms:W3CDTF">2019-05-14T20:40:36Z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0x01010020854FCBDE7C6B4086A79A630B91AC81</vt:lpwstr>
  </property>
</Properties>
</file>